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59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53" autoAdjust="0"/>
    <p:restoredTop sz="94660"/>
  </p:normalViewPr>
  <p:slideViewPr>
    <p:cSldViewPr>
      <p:cViewPr>
        <p:scale>
          <a:sx n="100" d="100"/>
          <a:sy n="100" d="100"/>
        </p:scale>
        <p:origin x="-858" y="12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D0E68-239F-4E2F-814B-4CD15FD8B1D0}" type="datetimeFigureOut">
              <a:rPr lang="cs-CZ" smtClean="0"/>
              <a:t>19.4.2013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D4A7C-61D0-41B8-B7DF-5570B16678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969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86068-71AF-4520-B60F-85AB653933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680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5267-A769-4841-871D-006F8D89E612}" type="datetimeFigureOut">
              <a:rPr lang="cs-CZ" smtClean="0"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7A64-433C-4374-9657-CB84686EC2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646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5267-A769-4841-871D-006F8D89E612}" type="datetimeFigureOut">
              <a:rPr lang="cs-CZ" smtClean="0"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7A64-433C-4374-9657-CB84686EC2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15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5267-A769-4841-871D-006F8D89E612}" type="datetimeFigureOut">
              <a:rPr lang="cs-CZ" smtClean="0"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7A64-433C-4374-9657-CB84686EC2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572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5267-A769-4841-871D-006F8D89E612}" type="datetimeFigureOut">
              <a:rPr lang="cs-CZ" smtClean="0"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7A64-433C-4374-9657-CB84686EC2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04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5267-A769-4841-871D-006F8D89E612}" type="datetimeFigureOut">
              <a:rPr lang="cs-CZ" smtClean="0"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7A64-433C-4374-9657-CB84686EC2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3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5267-A769-4841-871D-006F8D89E612}" type="datetimeFigureOut">
              <a:rPr lang="cs-CZ" smtClean="0"/>
              <a:t>19.4.2013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7A64-433C-4374-9657-CB84686EC2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04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5267-A769-4841-871D-006F8D89E612}" type="datetimeFigureOut">
              <a:rPr lang="cs-CZ" smtClean="0"/>
              <a:t>19.4.2013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7A64-433C-4374-9657-CB84686EC2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734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5267-A769-4841-871D-006F8D89E612}" type="datetimeFigureOut">
              <a:rPr lang="cs-CZ" smtClean="0"/>
              <a:t>19.4.2013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7A64-433C-4374-9657-CB84686EC2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66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5267-A769-4841-871D-006F8D89E612}" type="datetimeFigureOut">
              <a:rPr lang="cs-CZ" smtClean="0"/>
              <a:t>19.4.2013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7A64-433C-4374-9657-CB84686EC2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98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5267-A769-4841-871D-006F8D89E612}" type="datetimeFigureOut">
              <a:rPr lang="cs-CZ" smtClean="0"/>
              <a:t>19.4.2013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7A64-433C-4374-9657-CB84686EC2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92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5267-A769-4841-871D-006F8D89E612}" type="datetimeFigureOut">
              <a:rPr lang="cs-CZ" smtClean="0"/>
              <a:t>19.4.2013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7A64-433C-4374-9657-CB84686EC2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57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55267-A769-4841-871D-006F8D89E612}" type="datetimeFigureOut">
              <a:rPr lang="cs-CZ" smtClean="0"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E7A64-433C-4374-9657-CB84686EC2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54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108347"/>
              </p:ext>
            </p:extLst>
          </p:nvPr>
        </p:nvGraphicFramePr>
        <p:xfrm>
          <a:off x="457200" y="1600200"/>
          <a:ext cx="8229600" cy="21234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1) Autor: </a:t>
                      </a:r>
                      <a:r>
                        <a:rPr lang="cs-CZ" sz="1600" b="0" dirty="0" smtClean="0">
                          <a:latin typeface="Arial" pitchFamily="34" charset="0"/>
                          <a:cs typeface="Arial" pitchFamily="34" charset="0"/>
                        </a:rPr>
                        <a:t>Mgr. Ondřej Pytlík</a:t>
                      </a:r>
                      <a:endParaRPr lang="cs-CZ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2)</a:t>
                      </a:r>
                      <a:r>
                        <a:rPr lang="cs-CZ" b="1" baseline="0" dirty="0" smtClean="0"/>
                        <a:t> Datum vytvoření: </a:t>
                      </a:r>
                      <a:r>
                        <a:rPr lang="cs-CZ" b="0" baseline="0" dirty="0" smtClean="0"/>
                        <a:t>červenec 2012</a:t>
                      </a:r>
                      <a:endParaRPr lang="cs-CZ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3) Určeno</a:t>
                      </a:r>
                      <a:r>
                        <a:rPr lang="cs-CZ" b="1" baseline="0" dirty="0" smtClean="0"/>
                        <a:t> pro: </a:t>
                      </a:r>
                      <a:r>
                        <a:rPr lang="cs-CZ" b="0" baseline="0" dirty="0" smtClean="0"/>
                        <a:t>6. ročník</a:t>
                      </a:r>
                      <a:endParaRPr lang="cs-CZ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4)</a:t>
                      </a:r>
                      <a:r>
                        <a:rPr lang="cs-CZ" b="1" baseline="0" dirty="0" smtClean="0"/>
                        <a:t> Závislosti, vztahy a práce s daty – tematický okruh: </a:t>
                      </a:r>
                      <a:r>
                        <a:rPr lang="cs-CZ" b="0" baseline="0" dirty="0" smtClean="0"/>
                        <a:t>Goniometrické funkce</a:t>
                      </a:r>
                      <a:endParaRPr lang="cs-CZ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5)</a:t>
                      </a:r>
                      <a:r>
                        <a:rPr lang="cs-CZ" b="1" baseline="0" dirty="0" smtClean="0"/>
                        <a:t> Anotace: </a:t>
                      </a:r>
                      <a:r>
                        <a:rPr lang="cs-CZ" b="0" baseline="0" dirty="0" smtClean="0"/>
                        <a:t>Žáci se seznamují s goniometrickou funkcí tangens, učí se určovat hodnotu </a:t>
                      </a:r>
                      <a:r>
                        <a:rPr lang="cs-CZ" b="0" baseline="0" smtClean="0"/>
                        <a:t>této funkce.  </a:t>
                      </a:r>
                      <a:endParaRPr lang="cs-CZ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" name="Obrázek 2" descr="OPVK_hor_zakladni_logolink_RGB_cz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54" y="185957"/>
            <a:ext cx="8424936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805761"/>
              </p:ext>
            </p:extLst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800" dirty="0" smtClean="0">
                          <a:latin typeface="+mn-lt"/>
                          <a:cs typeface="Arial" pitchFamily="34" charset="0"/>
                        </a:rPr>
                        <a:t>1) Autor: </a:t>
                      </a:r>
                      <a:r>
                        <a:rPr lang="cs-CZ" sz="1800" b="0" dirty="0" smtClean="0">
                          <a:latin typeface="+mn-lt"/>
                          <a:cs typeface="Arial" pitchFamily="34" charset="0"/>
                        </a:rPr>
                        <a:t>Mgr. Ondřej Pytlík</a:t>
                      </a:r>
                      <a:endParaRPr lang="cs-CZ" sz="180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2)</a:t>
                      </a:r>
                      <a:r>
                        <a:rPr lang="cs-CZ" b="1" baseline="0" dirty="0" smtClean="0"/>
                        <a:t> Datum vytvoření: </a:t>
                      </a:r>
                      <a:r>
                        <a:rPr lang="cs-CZ" b="0" baseline="0" dirty="0" smtClean="0"/>
                        <a:t>červenec 2012</a:t>
                      </a:r>
                      <a:endParaRPr lang="cs-CZ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3) Určeno</a:t>
                      </a:r>
                      <a:r>
                        <a:rPr lang="cs-CZ" b="1" baseline="0" dirty="0" smtClean="0"/>
                        <a:t> pro: </a:t>
                      </a:r>
                      <a:r>
                        <a:rPr lang="cs-CZ" b="0" baseline="0" dirty="0" smtClean="0"/>
                        <a:t>9. ročník</a:t>
                      </a:r>
                      <a:endParaRPr lang="cs-CZ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5868144" y="3789040"/>
            <a:ext cx="2821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VY_32_INOVACE_PYTLIK315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0670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latin typeface="Arial" pitchFamily="34" charset="0"/>
                <a:cs typeface="Arial" pitchFamily="34" charset="0"/>
              </a:rPr>
              <a:t>GONIOMETRICKÁ FUNKCE TANGENS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24744"/>
                <a:ext cx="8229600" cy="5616624"/>
              </a:xfrm>
            </p:spPr>
            <p:txBody>
              <a:bodyPr>
                <a:normAutofit/>
              </a:bodyPr>
              <a:lstStyle/>
              <a:p>
                <a:pPr>
                  <a:buFont typeface="Wingdings" pitchFamily="2" charset="2"/>
                  <a:buChar char="ü"/>
                </a:pPr>
                <a:r>
                  <a:rPr lang="cs-CZ" sz="1200" dirty="0" smtClean="0">
                    <a:latin typeface="Arial" pitchFamily="34" charset="0"/>
                    <a:cs typeface="Arial" pitchFamily="34" charset="0"/>
                  </a:rPr>
                  <a:t>V této části se seznámíme s poslední goniometrickou funkcí, která se učí na ZŠ.</a:t>
                </a:r>
              </a:p>
              <a:p>
                <a:pPr>
                  <a:buFont typeface="Wingdings" pitchFamily="2" charset="2"/>
                  <a:buChar char="ü"/>
                </a:pPr>
                <a:endParaRPr lang="cs-CZ" sz="1200" dirty="0">
                  <a:latin typeface="Arial" pitchFamily="34" charset="0"/>
                  <a:cs typeface="Arial" pitchFamily="34" charset="0"/>
                </a:endParaRPr>
              </a:p>
              <a:p>
                <a:pPr>
                  <a:buFont typeface="Wingdings" pitchFamily="2" charset="2"/>
                  <a:buChar char="ü"/>
                </a:pPr>
                <a:r>
                  <a:rPr lang="cs-CZ" sz="1200" b="1" dirty="0" smtClean="0">
                    <a:latin typeface="Arial" pitchFamily="34" charset="0"/>
                    <a:cs typeface="Arial" pitchFamily="34" charset="0"/>
                  </a:rPr>
                  <a:t>FUNKCE TANGENS</a:t>
                </a:r>
              </a:p>
              <a:p>
                <a:pPr marL="361950" indent="-361950">
                  <a:buNone/>
                </a:pPr>
                <a:r>
                  <a:rPr lang="cs-CZ" sz="1200" b="1" dirty="0">
                    <a:latin typeface="Arial" pitchFamily="34" charset="0"/>
                    <a:cs typeface="Arial" pitchFamily="34" charset="0"/>
                  </a:rPr>
                  <a:t>	</a:t>
                </a:r>
                <a:r>
                  <a:rPr lang="cs-CZ" sz="1200" dirty="0" smtClean="0">
                    <a:latin typeface="Arial" pitchFamily="34" charset="0"/>
                    <a:cs typeface="Arial" pitchFamily="34" charset="0"/>
                  </a:rPr>
                  <a:t>Je-li trojúhelník ABC pravoúhlý s pravým</a:t>
                </a:r>
              </a:p>
              <a:p>
                <a:pPr marL="361950" indent="-361950">
                  <a:buNone/>
                </a:pPr>
                <a:r>
                  <a:rPr lang="cs-CZ" sz="1200" b="1" dirty="0" smtClean="0">
                    <a:latin typeface="Arial" pitchFamily="34" charset="0"/>
                    <a:cs typeface="Arial" pitchFamily="34" charset="0"/>
                  </a:rPr>
                  <a:t>	</a:t>
                </a:r>
                <a:r>
                  <a:rPr lang="cs-CZ" sz="1200" dirty="0" smtClean="0">
                    <a:latin typeface="Arial" pitchFamily="34" charset="0"/>
                    <a:cs typeface="Arial" pitchFamily="34" charset="0"/>
                  </a:rPr>
                  <a:t>úhlem při vrcholu C, pak </a:t>
                </a:r>
                <a:r>
                  <a:rPr lang="cs-CZ" sz="1200" b="1" u="sng" dirty="0" smtClean="0">
                    <a:latin typeface="Arial" pitchFamily="34" charset="0"/>
                    <a:cs typeface="Arial" pitchFamily="34" charset="0"/>
                  </a:rPr>
                  <a:t>tangens úhlu alfa</a:t>
                </a:r>
              </a:p>
              <a:p>
                <a:pPr marL="361950" indent="-361950">
                  <a:buNone/>
                </a:pPr>
                <a:r>
                  <a:rPr lang="cs-CZ" sz="1200" b="1" dirty="0" smtClean="0">
                    <a:latin typeface="Arial" pitchFamily="34" charset="0"/>
                    <a:cs typeface="Arial" pitchFamily="34" charset="0"/>
                  </a:rPr>
                  <a:t>	</a:t>
                </a:r>
                <a:r>
                  <a:rPr lang="cs-CZ" sz="1200" dirty="0" smtClean="0">
                    <a:latin typeface="Arial" pitchFamily="34" charset="0"/>
                    <a:cs typeface="Arial" pitchFamily="34" charset="0"/>
                  </a:rPr>
                  <a:t>je poměr délky </a:t>
                </a:r>
                <a:r>
                  <a:rPr lang="cs-CZ" sz="1200" b="1" u="sng" dirty="0" smtClean="0">
                    <a:latin typeface="Arial" pitchFamily="34" charset="0"/>
                    <a:cs typeface="Arial" pitchFamily="34" charset="0"/>
                  </a:rPr>
                  <a:t>protilehlé odvěsny</a:t>
                </a:r>
                <a:r>
                  <a:rPr lang="cs-CZ" sz="1200" dirty="0" smtClean="0">
                    <a:latin typeface="Arial" pitchFamily="34" charset="0"/>
                    <a:cs typeface="Arial" pitchFamily="34" charset="0"/>
                  </a:rPr>
                  <a:t> k tomuto</a:t>
                </a:r>
              </a:p>
              <a:p>
                <a:pPr marL="361950" indent="-361950">
                  <a:buNone/>
                </a:pPr>
                <a:r>
                  <a:rPr lang="cs-CZ" sz="1200" dirty="0" smtClean="0">
                    <a:latin typeface="Arial" pitchFamily="34" charset="0"/>
                    <a:cs typeface="Arial" pitchFamily="34" charset="0"/>
                  </a:rPr>
                  <a:t>	úhlu k délce </a:t>
                </a:r>
                <a:r>
                  <a:rPr lang="cs-CZ" sz="1200" b="1" u="sng" dirty="0" smtClean="0">
                    <a:latin typeface="Arial" pitchFamily="34" charset="0"/>
                    <a:cs typeface="Arial" pitchFamily="34" charset="0"/>
                  </a:rPr>
                  <a:t>přilehlé odvěsny</a:t>
                </a:r>
                <a:r>
                  <a:rPr lang="cs-CZ" sz="1200" dirty="0" smtClean="0">
                    <a:latin typeface="Arial" pitchFamily="34" charset="0"/>
                    <a:cs typeface="Arial" pitchFamily="34" charset="0"/>
                  </a:rPr>
                  <a:t>. Neboli:</a:t>
                </a:r>
              </a:p>
              <a:p>
                <a:pPr marL="361950" indent="-361950">
                  <a:buNone/>
                </a:pPr>
                <a:endParaRPr lang="cs-CZ" sz="1200" dirty="0" smtClean="0">
                  <a:latin typeface="Arial" pitchFamily="34" charset="0"/>
                  <a:cs typeface="Arial" pitchFamily="34" charset="0"/>
                </a:endParaRPr>
              </a:p>
              <a:p>
                <a:pPr marL="361950" indent="-361950">
                  <a:spcBef>
                    <a:spcPts val="0"/>
                  </a:spcBef>
                  <a:buNone/>
                </a:pPr>
                <a:r>
                  <a:rPr lang="cs-CZ" sz="1200" dirty="0">
                    <a:latin typeface="Arial" pitchFamily="34" charset="0"/>
                    <a:cs typeface="Arial" pitchFamily="34" charset="0"/>
                  </a:rPr>
                  <a:t>	</a:t>
                </a:r>
                <a:r>
                  <a:rPr lang="cs-CZ" sz="1200" dirty="0" smtClean="0">
                    <a:latin typeface="Arial" pitchFamily="34" charset="0"/>
                    <a:cs typeface="Arial" pitchFamily="34" charset="0"/>
                  </a:rPr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sz="1600" b="1" i="1" smtClean="0">
                            <a:latin typeface="Cambria Math"/>
                            <a:cs typeface="Arial" pitchFamily="34" charset="0"/>
                          </a:rPr>
                        </m:ctrlPr>
                      </m:funcPr>
                      <m:fName>
                        <m:r>
                          <a:rPr lang="cs-CZ" sz="1600" b="1" i="0" smtClean="0">
                            <a:latin typeface="Cambria Math"/>
                            <a:cs typeface="Arial" pitchFamily="34" charset="0"/>
                          </a:rPr>
                          <m:t>𝐭𝐚𝐧</m:t>
                        </m:r>
                      </m:fName>
                      <m:e>
                        <m:r>
                          <a:rPr lang="cs-CZ" sz="1600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𝜶</m:t>
                        </m:r>
                        <m:r>
                          <a:rPr lang="cs-CZ" sz="1600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cs-CZ" sz="1600" b="1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cs-CZ" sz="1600" b="1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𝒂</m:t>
                            </m:r>
                          </m:num>
                          <m:den>
                            <m:r>
                              <a:rPr lang="cs-CZ" sz="1600" b="1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𝒃</m:t>
                            </m:r>
                          </m:den>
                        </m:f>
                      </m:e>
                    </m:func>
                  </m:oMath>
                </a14:m>
                <a:endParaRPr lang="cs-CZ" sz="1600" b="1" dirty="0" smtClean="0">
                  <a:latin typeface="Arial" pitchFamily="34" charset="0"/>
                  <a:cs typeface="Arial" pitchFamily="34" charset="0"/>
                </a:endParaRPr>
              </a:p>
              <a:p>
                <a:pPr marL="361950" indent="-361950">
                  <a:spcBef>
                    <a:spcPts val="0"/>
                  </a:spcBef>
                  <a:buNone/>
                </a:pPr>
                <a:endParaRPr lang="cs-CZ" sz="1600" b="1" dirty="0">
                  <a:latin typeface="Arial" pitchFamily="34" charset="0"/>
                  <a:cs typeface="Arial" pitchFamily="34" charset="0"/>
                </a:endParaRPr>
              </a:p>
              <a:p>
                <a:pPr>
                  <a:spcBef>
                    <a:spcPts val="0"/>
                  </a:spcBef>
                  <a:buFont typeface="Wingdings" pitchFamily="2" charset="2"/>
                  <a:buChar char="ü"/>
                </a:pPr>
                <a:r>
                  <a:rPr lang="cs-CZ" sz="1200" dirty="0" smtClean="0">
                    <a:latin typeface="Arial" pitchFamily="34" charset="0"/>
                    <a:cs typeface="Arial" pitchFamily="34" charset="0"/>
                  </a:rPr>
                  <a:t>Pro úhel beta platí: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sz="1200" i="1" smtClean="0">
                            <a:latin typeface="Cambria Math"/>
                            <a:cs typeface="Arial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1200" i="0" smtClean="0">
                            <a:latin typeface="Cambria Math"/>
                            <a:cs typeface="Arial" pitchFamily="34" charset="0"/>
                          </a:rPr>
                          <m:t>tan</m:t>
                        </m:r>
                      </m:fName>
                      <m:e>
                        <m:r>
                          <a:rPr lang="cs-CZ" sz="120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𝛽</m:t>
                        </m:r>
                        <m:r>
                          <a:rPr lang="cs-CZ" sz="1200" b="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cs-CZ" sz="1200" b="0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cs-CZ" sz="1200" b="0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cs-CZ" sz="1200" b="0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𝑎</m:t>
                            </m:r>
                          </m:den>
                        </m:f>
                      </m:e>
                    </m:func>
                  </m:oMath>
                </a14:m>
                <a:endParaRPr lang="cs-CZ" sz="12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spcBef>
                    <a:spcPts val="0"/>
                  </a:spcBef>
                  <a:buFont typeface="Wingdings" pitchFamily="2" charset="2"/>
                  <a:buChar char="ü"/>
                </a:pPr>
                <a:endParaRPr lang="cs-CZ" sz="1200" dirty="0">
                  <a:latin typeface="Arial" pitchFamily="34" charset="0"/>
                  <a:cs typeface="Arial" pitchFamily="34" charset="0"/>
                </a:endParaRPr>
              </a:p>
              <a:p>
                <a:pPr>
                  <a:spcBef>
                    <a:spcPts val="0"/>
                  </a:spcBef>
                  <a:buFont typeface="Wingdings" pitchFamily="2" charset="2"/>
                  <a:buChar char="ü"/>
                </a:pPr>
                <a:r>
                  <a:rPr lang="cs-CZ" sz="1200" u="sng" dirty="0" smtClean="0">
                    <a:latin typeface="Arial" pitchFamily="34" charset="0"/>
                    <a:cs typeface="Arial" pitchFamily="34" charset="0"/>
                  </a:rPr>
                  <a:t>Každé velikosti ostrého úhlu alfa (tedy </a:t>
                </a:r>
                <a14:m>
                  <m:oMath xmlns:m="http://schemas.openxmlformats.org/officeDocument/2006/math">
                    <m:r>
                      <a:rPr lang="cs-CZ" sz="1200" b="0" i="1" u="sng" smtClean="0">
                        <a:latin typeface="Cambria Math"/>
                        <a:cs typeface="Arial" pitchFamily="34" charset="0"/>
                      </a:rPr>
                      <m:t>0</m:t>
                    </m:r>
                    <m:r>
                      <a:rPr lang="cs-CZ" sz="1200" b="0" i="1" u="sng" smtClean="0">
                        <a:latin typeface="Cambria Math"/>
                        <a:ea typeface="Cambria Math"/>
                        <a:cs typeface="Arial" pitchFamily="34" charset="0"/>
                      </a:rPr>
                      <m:t>°&lt;</m:t>
                    </m:r>
                    <m:r>
                      <a:rPr lang="cs-CZ" sz="1200" b="0" i="1" u="sng" smtClean="0">
                        <a:latin typeface="Cambria Math"/>
                        <a:ea typeface="Cambria Math"/>
                        <a:cs typeface="Arial" pitchFamily="34" charset="0"/>
                      </a:rPr>
                      <m:t>𝛼</m:t>
                    </m:r>
                    <m:r>
                      <a:rPr lang="cs-CZ" sz="1200" b="0" i="1" u="sng" smtClean="0">
                        <a:latin typeface="Cambria Math"/>
                        <a:ea typeface="Cambria Math"/>
                        <a:cs typeface="Arial" pitchFamily="34" charset="0"/>
                      </a:rPr>
                      <m:t>&lt;90°</m:t>
                    </m:r>
                  </m:oMath>
                </a14:m>
                <a:r>
                  <a:rPr lang="cs-CZ" sz="1200" u="sng" dirty="0" smtClean="0">
                    <a:latin typeface="Arial" pitchFamily="34" charset="0"/>
                    <a:cs typeface="Arial" pitchFamily="34" charset="0"/>
                  </a:rPr>
                  <a:t>) je přiřazena jediná hodnota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sz="1200" i="1" u="sng" smtClean="0">
                            <a:latin typeface="Cambria Math"/>
                            <a:cs typeface="Arial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1200" i="0" u="sng" smtClean="0">
                            <a:latin typeface="Cambria Math"/>
                            <a:cs typeface="Arial" pitchFamily="34" charset="0"/>
                          </a:rPr>
                          <m:t>tan</m:t>
                        </m:r>
                      </m:fName>
                      <m:e>
                        <m:r>
                          <a:rPr lang="cs-CZ" sz="1200" i="1" u="sng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𝛼</m:t>
                        </m:r>
                      </m:e>
                    </m:func>
                  </m:oMath>
                </a14:m>
                <a:r>
                  <a:rPr lang="cs-CZ" sz="1200" u="sng" dirty="0" smtClean="0">
                    <a:latin typeface="Arial" pitchFamily="34" charset="0"/>
                    <a:cs typeface="Arial" pitchFamily="34" charset="0"/>
                  </a:rPr>
                  <a:t>. Toto přiřazení je vlastně funkcí s názvem TANGENS.</a:t>
                </a:r>
              </a:p>
              <a:p>
                <a:pPr>
                  <a:spcBef>
                    <a:spcPts val="0"/>
                  </a:spcBef>
                  <a:buFont typeface="Wingdings" pitchFamily="2" charset="2"/>
                  <a:buChar char="ü"/>
                </a:pPr>
                <a:endParaRPr lang="cs-CZ" sz="1200" u="sng" dirty="0">
                  <a:latin typeface="Arial" pitchFamily="34" charset="0"/>
                  <a:cs typeface="Arial" pitchFamily="34" charset="0"/>
                </a:endParaRPr>
              </a:p>
              <a:p>
                <a:pPr>
                  <a:spcBef>
                    <a:spcPts val="0"/>
                  </a:spcBef>
                  <a:buFont typeface="Wingdings" pitchFamily="2" charset="2"/>
                  <a:buChar char="ü"/>
                </a:pPr>
                <a:r>
                  <a:rPr lang="cs-CZ" sz="1200" dirty="0" smtClean="0">
                    <a:latin typeface="Arial" pitchFamily="34" charset="0"/>
                    <a:cs typeface="Arial" pitchFamily="34" charset="0"/>
                  </a:rPr>
                  <a:t>Jistě jste postřehli, že při počítání s funkcí tangens nepracujeme s přeponou! Využívá pouze obou odvěsen. Hodnotu funkce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sz="1200" i="1" smtClean="0">
                            <a:latin typeface="Cambria Math"/>
                            <a:cs typeface="Arial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1200" i="0" smtClean="0">
                            <a:latin typeface="Cambria Math"/>
                            <a:cs typeface="Arial" pitchFamily="34" charset="0"/>
                          </a:rPr>
                          <m:t>tan</m:t>
                        </m:r>
                      </m:fName>
                      <m:e>
                        <m:r>
                          <a:rPr lang="cs-CZ" sz="120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𝛼</m:t>
                        </m:r>
                      </m:e>
                    </m:func>
                  </m:oMath>
                </a14:m>
                <a:r>
                  <a:rPr lang="cs-CZ" sz="1200" dirty="0" smtClean="0">
                    <a:latin typeface="Arial" pitchFamily="34" charset="0"/>
                    <a:cs typeface="Arial" pitchFamily="34" charset="0"/>
                  </a:rPr>
                  <a:t> určíme taktéž za pomocí tabulek nebo kalkulačky s funkcí </a:t>
                </a:r>
                <a:r>
                  <a:rPr lang="cs-CZ" sz="1200" dirty="0" err="1" smtClean="0">
                    <a:latin typeface="Arial" pitchFamily="34" charset="0"/>
                    <a:cs typeface="Arial" pitchFamily="34" charset="0"/>
                  </a:rPr>
                  <a:t>tan</a:t>
                </a:r>
                <a:r>
                  <a:rPr lang="cs-CZ" sz="1200" dirty="0" smtClean="0">
                    <a:latin typeface="Arial" pitchFamily="34" charset="0"/>
                    <a:cs typeface="Arial" pitchFamily="34" charset="0"/>
                  </a:rPr>
                  <a:t>. </a:t>
                </a:r>
              </a:p>
              <a:p>
                <a:pPr>
                  <a:spcBef>
                    <a:spcPts val="0"/>
                  </a:spcBef>
                  <a:buFont typeface="Wingdings" pitchFamily="2" charset="2"/>
                  <a:buChar char="ü"/>
                </a:pPr>
                <a:endParaRPr lang="cs-CZ" sz="1200" dirty="0">
                  <a:latin typeface="Arial" pitchFamily="34" charset="0"/>
                  <a:cs typeface="Arial" pitchFamily="34" charset="0"/>
                </a:endParaRPr>
              </a:p>
              <a:p>
                <a:pPr>
                  <a:spcBef>
                    <a:spcPts val="0"/>
                  </a:spcBef>
                  <a:spcAft>
                    <a:spcPts val="600"/>
                  </a:spcAft>
                  <a:buFont typeface="Wingdings" pitchFamily="2" charset="2"/>
                  <a:buChar char="ü"/>
                </a:pPr>
                <a:r>
                  <a:rPr lang="cs-CZ" sz="1200" b="1" u="sng" dirty="0" smtClean="0">
                    <a:latin typeface="Arial" pitchFamily="34" charset="0"/>
                    <a:cs typeface="Arial" pitchFamily="34" charset="0"/>
                  </a:rPr>
                  <a:t>Ukázka:</a:t>
                </a:r>
              </a:p>
              <a:p>
                <a:pPr marL="361950" indent="-361950">
                  <a:spcBef>
                    <a:spcPts val="0"/>
                  </a:spcBef>
                  <a:buNone/>
                </a:pPr>
                <a:r>
                  <a:rPr lang="cs-CZ" sz="1200" dirty="0" smtClean="0">
                    <a:latin typeface="Arial" pitchFamily="34" charset="0"/>
                    <a:cs typeface="Arial" pitchFamily="34" charset="0"/>
                  </a:rPr>
                  <a:t>	1) Urči hodnotu funkce tangens pro ostrý úhel </a:t>
                </a:r>
                <a14:m>
                  <m:oMath xmlns:m="http://schemas.openxmlformats.org/officeDocument/2006/math">
                    <m:r>
                      <a:rPr lang="cs-CZ" sz="1200" i="1" smtClean="0">
                        <a:latin typeface="Cambria Math"/>
                        <a:ea typeface="Cambria Math"/>
                        <a:cs typeface="Arial" pitchFamily="34" charset="0"/>
                      </a:rPr>
                      <m:t>𝛼</m:t>
                    </m:r>
                    <m:r>
                      <a:rPr lang="cs-CZ" sz="12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=26°15</m:t>
                    </m:r>
                  </m:oMath>
                </a14:m>
                <a:r>
                  <a:rPr lang="cs-CZ" sz="1200" dirty="0" smtClean="0">
                    <a:latin typeface="Arial" pitchFamily="34" charset="0"/>
                    <a:cs typeface="Arial" pitchFamily="34" charset="0"/>
                  </a:rPr>
                  <a:t>´.</a:t>
                </a:r>
              </a:p>
              <a:p>
                <a:pPr marL="361950" indent="-361950">
                  <a:spcBef>
                    <a:spcPts val="0"/>
                  </a:spcBef>
                  <a:buNone/>
                </a:pPr>
                <a:r>
                  <a:rPr lang="cs-CZ" sz="1200" dirty="0">
                    <a:latin typeface="Arial" pitchFamily="34" charset="0"/>
                    <a:cs typeface="Arial" pitchFamily="34" charset="0"/>
                  </a:rPr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sz="1200" b="1" i="1" smtClean="0">
                            <a:latin typeface="Cambria Math"/>
                            <a:cs typeface="Arial" pitchFamily="34" charset="0"/>
                          </a:rPr>
                        </m:ctrlPr>
                      </m:funcPr>
                      <m:fName>
                        <m:r>
                          <a:rPr lang="cs-CZ" sz="1200" b="1" i="0" smtClean="0">
                            <a:latin typeface="Cambria Math"/>
                            <a:cs typeface="Arial" pitchFamily="34" charset="0"/>
                          </a:rPr>
                          <m:t>𝐭𝐚𝐧</m:t>
                        </m:r>
                      </m:fName>
                      <m:e>
                        <m:r>
                          <a:rPr lang="cs-CZ" sz="1200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𝜶</m:t>
                        </m:r>
                        <m:r>
                          <a:rPr lang="cs-CZ" sz="1200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=</m:t>
                        </m:r>
                        <m:func>
                          <m:funcPr>
                            <m:ctrlPr>
                              <a:rPr lang="cs-CZ" sz="1200" b="1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</m:ctrlPr>
                          </m:funcPr>
                          <m:fName>
                            <m:r>
                              <a:rPr lang="cs-CZ" sz="1200" b="1" i="0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𝐭𝐚𝐧</m:t>
                            </m:r>
                          </m:fName>
                          <m:e>
                            <m:r>
                              <a:rPr lang="cs-CZ" sz="1200" b="1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𝟐𝟔</m:t>
                            </m:r>
                            <m:r>
                              <a:rPr lang="cs-CZ" sz="1200" b="1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°</m:t>
                            </m:r>
                            <m:r>
                              <a:rPr lang="cs-CZ" sz="1200" b="1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𝟏𝟓</m:t>
                            </m:r>
                          </m:e>
                        </m:func>
                      </m:e>
                    </m:func>
                    <m:r>
                      <a:rPr lang="cs-CZ" sz="1200" b="1" i="1" smtClean="0">
                        <a:latin typeface="Cambria Math"/>
                        <a:cs typeface="Arial" pitchFamily="34" charset="0"/>
                      </a:rPr>
                      <m:t>´</m:t>
                    </m:r>
                    <m:acc>
                      <m:accPr>
                        <m:chr m:val="̇"/>
                        <m:ctrlPr>
                          <a:rPr lang="cs-CZ" sz="1200" b="1" i="1" smtClean="0">
                            <a:latin typeface="Cambria Math"/>
                            <a:cs typeface="Arial" pitchFamily="34" charset="0"/>
                          </a:rPr>
                        </m:ctrlPr>
                      </m:accPr>
                      <m:e>
                        <m:r>
                          <a:rPr lang="cs-CZ" sz="1200" b="1" i="1" smtClean="0">
                            <a:latin typeface="Cambria Math"/>
                            <a:cs typeface="Arial" pitchFamily="34" charset="0"/>
                          </a:rPr>
                          <m:t>=</m:t>
                        </m:r>
                      </m:e>
                    </m:acc>
                    <m:r>
                      <a:rPr lang="cs-CZ" sz="1200" b="1" i="1" smtClean="0">
                        <a:latin typeface="Cambria Math"/>
                        <a:cs typeface="Arial" pitchFamily="34" charset="0"/>
                      </a:rPr>
                      <m:t>𝟎</m:t>
                    </m:r>
                    <m:r>
                      <a:rPr lang="cs-CZ" sz="1200" b="1" i="1" smtClean="0">
                        <a:latin typeface="Cambria Math"/>
                        <a:cs typeface="Arial" pitchFamily="34" charset="0"/>
                      </a:rPr>
                      <m:t>,</m:t>
                    </m:r>
                    <m:r>
                      <a:rPr lang="cs-CZ" sz="1200" b="1" i="1" smtClean="0">
                        <a:latin typeface="Cambria Math"/>
                        <a:cs typeface="Arial" pitchFamily="34" charset="0"/>
                      </a:rPr>
                      <m:t>𝟒𝟗𝟑𝟏</m:t>
                    </m:r>
                  </m:oMath>
                </a14:m>
                <a:endParaRPr lang="cs-CZ" sz="1200" b="1" dirty="0" smtClean="0">
                  <a:latin typeface="Arial" pitchFamily="34" charset="0"/>
                  <a:cs typeface="Arial" pitchFamily="34" charset="0"/>
                </a:endParaRPr>
              </a:p>
              <a:p>
                <a:pPr marL="361950" indent="-36195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cs-CZ" sz="1200" b="1" dirty="0">
                    <a:latin typeface="Arial" pitchFamily="34" charset="0"/>
                    <a:cs typeface="Arial" pitchFamily="34" charset="0"/>
                  </a:rPr>
                  <a:t>	</a:t>
                </a:r>
                <a:r>
                  <a:rPr lang="cs-CZ" sz="1200" dirty="0" smtClean="0">
                    <a:latin typeface="Arial" pitchFamily="34" charset="0"/>
                    <a:cs typeface="Arial" pitchFamily="34" charset="0"/>
                  </a:rPr>
                  <a:t>Výpočet jsme provedli kalkulačkou za použití funkce </a:t>
                </a:r>
                <a:r>
                  <a:rPr lang="cs-CZ" sz="1200" dirty="0" err="1" smtClean="0">
                    <a:latin typeface="Arial" pitchFamily="34" charset="0"/>
                    <a:cs typeface="Arial" pitchFamily="34" charset="0"/>
                  </a:rPr>
                  <a:t>tan</a:t>
                </a:r>
                <a:r>
                  <a:rPr lang="cs-CZ" sz="1200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cs-CZ" sz="1200" b="1" dirty="0" smtClean="0">
                  <a:latin typeface="Arial" pitchFamily="34" charset="0"/>
                  <a:cs typeface="Arial" pitchFamily="34" charset="0"/>
                </a:endParaRPr>
              </a:p>
              <a:p>
                <a:pPr marL="361950" indent="-361950">
                  <a:spcBef>
                    <a:spcPts val="0"/>
                  </a:spcBef>
                  <a:buNone/>
                </a:pPr>
                <a:r>
                  <a:rPr lang="cs-CZ" sz="1200" dirty="0" smtClean="0">
                    <a:latin typeface="Arial" pitchFamily="34" charset="0"/>
                    <a:cs typeface="Arial" pitchFamily="34" charset="0"/>
                  </a:rPr>
                  <a:t>	2) Urči velikost úhlu beta, pro který platí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sz="1200" i="1" smtClean="0">
                            <a:latin typeface="Cambria Math"/>
                            <a:cs typeface="Arial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1200" i="0" smtClean="0">
                            <a:latin typeface="Cambria Math"/>
                            <a:cs typeface="Arial" pitchFamily="34" charset="0"/>
                          </a:rPr>
                          <m:t>tan</m:t>
                        </m:r>
                      </m:fName>
                      <m:e>
                        <m:r>
                          <a:rPr lang="cs-CZ" sz="120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𝛽</m:t>
                        </m:r>
                        <m:r>
                          <a:rPr lang="cs-CZ" sz="1200" b="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=1,658</m:t>
                        </m:r>
                      </m:e>
                    </m:func>
                  </m:oMath>
                </a14:m>
                <a:r>
                  <a:rPr lang="cs-CZ" sz="1200" dirty="0" smtClean="0"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 marL="361950" indent="-361950">
                  <a:spcBef>
                    <a:spcPts val="0"/>
                  </a:spcBef>
                  <a:buNone/>
                </a:pPr>
                <a:r>
                  <a:rPr lang="cs-CZ" sz="1200" dirty="0">
                    <a:latin typeface="Arial" pitchFamily="34" charset="0"/>
                    <a:cs typeface="Arial" pitchFamily="34" charset="0"/>
                  </a:rPr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sz="1200" b="1" i="1" smtClean="0">
                            <a:latin typeface="Cambria Math"/>
                            <a:cs typeface="Arial" pitchFamily="34" charset="0"/>
                          </a:rPr>
                        </m:ctrlPr>
                      </m:funcPr>
                      <m:fName>
                        <m:r>
                          <a:rPr lang="cs-CZ" sz="1200" b="1" i="0" smtClean="0">
                            <a:latin typeface="Cambria Math"/>
                            <a:cs typeface="Arial" pitchFamily="34" charset="0"/>
                          </a:rPr>
                          <m:t>𝐭𝐚𝐧</m:t>
                        </m:r>
                      </m:fName>
                      <m:e>
                        <m:r>
                          <a:rPr lang="cs-CZ" sz="1200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𝜷</m:t>
                        </m:r>
                        <m:r>
                          <a:rPr lang="cs-CZ" sz="1200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=</m:t>
                        </m:r>
                        <m:r>
                          <a:rPr lang="cs-CZ" sz="1200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𝟏</m:t>
                        </m:r>
                        <m:r>
                          <a:rPr lang="cs-CZ" sz="1200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,</m:t>
                        </m:r>
                        <m:r>
                          <a:rPr lang="cs-CZ" sz="1200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𝟔𝟓𝟖</m:t>
                        </m:r>
                        <m:r>
                          <a:rPr lang="cs-CZ" sz="1200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 → </m:t>
                        </m:r>
                        <m:r>
                          <a:rPr lang="cs-CZ" sz="1200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𝜷</m:t>
                        </m:r>
                        <m:r>
                          <a:rPr lang="cs-CZ" sz="1200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=</m:t>
                        </m:r>
                        <m:r>
                          <a:rPr lang="cs-CZ" sz="1200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𝟓𝟖</m:t>
                        </m:r>
                        <m:r>
                          <a:rPr lang="cs-CZ" sz="1200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°</m:t>
                        </m:r>
                        <m:r>
                          <a:rPr lang="cs-CZ" sz="1200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𝟓𝟒</m:t>
                        </m:r>
                      </m:e>
                    </m:func>
                  </m:oMath>
                </a14:m>
                <a:r>
                  <a:rPr lang="cs-CZ" sz="1200" b="1" dirty="0" smtClean="0">
                    <a:latin typeface="Arial" pitchFamily="34" charset="0"/>
                    <a:cs typeface="Arial" pitchFamily="34" charset="0"/>
                  </a:rPr>
                  <a:t>´</a:t>
                </a:r>
              </a:p>
              <a:p>
                <a:pPr marL="361950" indent="-361950">
                  <a:spcBef>
                    <a:spcPts val="0"/>
                  </a:spcBef>
                  <a:buNone/>
                </a:pPr>
                <a:r>
                  <a:rPr lang="cs-CZ" sz="1200" b="1" dirty="0">
                    <a:latin typeface="Arial" pitchFamily="34" charset="0"/>
                    <a:cs typeface="Arial" pitchFamily="34" charset="0"/>
                  </a:rPr>
                  <a:t>	</a:t>
                </a:r>
                <a:r>
                  <a:rPr lang="cs-CZ" sz="1200" dirty="0" smtClean="0">
                    <a:latin typeface="Arial" pitchFamily="34" charset="0"/>
                    <a:cs typeface="Arial" pitchFamily="34" charset="0"/>
                  </a:rPr>
                  <a:t>Velikost úhlu beta jsme na kalkulačce vypočítali pomocí funkce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sz="1200" i="1" smtClean="0">
                            <a:latin typeface="Cambria Math"/>
                            <a:cs typeface="Arial" pitchFamily="34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cs-CZ" sz="120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 sz="1200" i="0" smtClean="0">
                                <a:latin typeface="Cambria Math"/>
                                <a:cs typeface="Arial" pitchFamily="34" charset="0"/>
                              </a:rPr>
                              <m:t>tan</m:t>
                            </m:r>
                          </m:e>
                          <m:sup>
                            <m:r>
                              <a:rPr lang="cs-CZ" sz="1200" i="1" smtClean="0">
                                <a:latin typeface="Cambria Math"/>
                                <a:cs typeface="Arial" pitchFamily="34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r>
                          <a:rPr lang="cs-CZ" sz="1200" b="0" i="1" smtClean="0">
                            <a:latin typeface="Cambria Math"/>
                            <a:cs typeface="Arial" pitchFamily="34" charset="0"/>
                          </a:rPr>
                          <m:t>1,658</m:t>
                        </m:r>
                      </m:e>
                    </m:func>
                  </m:oMath>
                </a14:m>
                <a:r>
                  <a:rPr lang="cs-CZ" sz="12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cs-CZ" sz="1200" dirty="0" smtClean="0">
                    <a:latin typeface="Arial" pitchFamily="34" charset="0"/>
                    <a:cs typeface="Arial" pitchFamily="34" charset="0"/>
                  </a:rPr>
                  <a:t>a následně převedli na stupně a minuty. Všimněte si také, že funkce tangens nabývá také hodnot větších </a:t>
                </a:r>
                <a:r>
                  <a:rPr lang="cs-CZ" sz="1200" smtClean="0">
                    <a:latin typeface="Arial" pitchFamily="34" charset="0"/>
                    <a:cs typeface="Arial" pitchFamily="34" charset="0"/>
                  </a:rPr>
                  <a:t>než jedna.</a:t>
                </a:r>
                <a:endParaRPr lang="cs-CZ" sz="1200" b="1" dirty="0" smtClean="0">
                  <a:latin typeface="Arial" pitchFamily="34" charset="0"/>
                  <a:cs typeface="Arial" pitchFamily="34" charset="0"/>
                </a:endParaRPr>
              </a:p>
              <a:p>
                <a:pPr marL="361950" indent="-361950">
                  <a:buNone/>
                </a:pPr>
                <a:endParaRPr lang="cs-CZ" sz="12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24744"/>
                <a:ext cx="8229600" cy="5616624"/>
              </a:xfrm>
              <a:blipFill rotWithShape="1">
                <a:blip r:embed="rId2"/>
                <a:stretch>
                  <a:fillRect t="-10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736" y="1484784"/>
            <a:ext cx="2657475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32899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103</Words>
  <Application>Microsoft Office PowerPoint</Application>
  <PresentationFormat>Předvádění na obrazovce (4:3)</PresentationFormat>
  <Paragraphs>34</Paragraphs>
  <Slides>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Prezentace aplikace PowerPoint</vt:lpstr>
      <vt:lpstr>GONIOMETRICKÁ FUNKCE TANGENS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GONIOMETRICKÁ FUNKCE TANGENS</dc:title>
  <dc:creator>Hanička</dc:creator>
  <cp:lastModifiedBy>Hanička</cp:lastModifiedBy>
  <cp:revision>6</cp:revision>
  <dcterms:created xsi:type="dcterms:W3CDTF">2012-08-16T15:03:30Z</dcterms:created>
  <dcterms:modified xsi:type="dcterms:W3CDTF">2013-04-19T14:02:55Z</dcterms:modified>
</cp:coreProperties>
</file>